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5"/>
  </p:notesMasterIdLst>
  <p:handoutMasterIdLst>
    <p:handoutMasterId r:id="rId16"/>
  </p:handoutMasterIdLst>
  <p:sldIdLst>
    <p:sldId id="257" r:id="rId5"/>
    <p:sldId id="389" r:id="rId6"/>
    <p:sldId id="384" r:id="rId7"/>
    <p:sldId id="396" r:id="rId8"/>
    <p:sldId id="277" r:id="rId9"/>
    <p:sldId id="392" r:id="rId10"/>
    <p:sldId id="393" r:id="rId11"/>
    <p:sldId id="395" r:id="rId12"/>
    <p:sldId id="321" r:id="rId13"/>
    <p:sldId id="39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25" autoAdjust="0"/>
  </p:normalViewPr>
  <p:slideViewPr>
    <p:cSldViewPr snapToGrid="0">
      <p:cViewPr varScale="1">
        <p:scale>
          <a:sx n="86" d="100"/>
          <a:sy n="86" d="100"/>
        </p:scale>
        <p:origin x="562" y="58"/>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6494022916474118E-2"/>
          <c:y val="0.13572405274353733"/>
          <c:w val="0.96090935526846721"/>
          <c:h val="0.68382798197525441"/>
        </c:manualLayout>
      </c:layout>
      <c:barChart>
        <c:barDir val="col"/>
        <c:grouping val="clustered"/>
        <c:varyColors val="0"/>
        <c:dLbls>
          <c:showLegendKey val="0"/>
          <c:showVal val="0"/>
          <c:showCatName val="0"/>
          <c:showSerName val="0"/>
          <c:showPercent val="0"/>
          <c:showBubbleSize val="0"/>
        </c:dLbls>
        <c:gapWidth val="219"/>
        <c:overlap val="-27"/>
        <c:axId val="1287539680"/>
        <c:axId val="1287528448"/>
      </c:barChart>
      <c:catAx>
        <c:axId val="1287539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528448"/>
        <c:crosses val="autoZero"/>
        <c:auto val="1"/>
        <c:lblAlgn val="ctr"/>
        <c:lblOffset val="100"/>
        <c:noMultiLvlLbl val="0"/>
      </c:catAx>
      <c:valAx>
        <c:axId val="1287528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5396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6494022916474118E-2"/>
          <c:y val="0.13572405274353733"/>
          <c:w val="0.96090935526846721"/>
          <c:h val="0.68382798197525441"/>
        </c:manualLayout>
      </c:layout>
      <c:barChart>
        <c:barDir val="col"/>
        <c:grouping val="clustered"/>
        <c:varyColors val="0"/>
        <c:dLbls>
          <c:showLegendKey val="0"/>
          <c:showVal val="0"/>
          <c:showCatName val="0"/>
          <c:showSerName val="0"/>
          <c:showPercent val="0"/>
          <c:showBubbleSize val="0"/>
        </c:dLbls>
        <c:gapWidth val="219"/>
        <c:overlap val="-27"/>
        <c:axId val="1287539680"/>
        <c:axId val="1287528448"/>
      </c:barChart>
      <c:catAx>
        <c:axId val="1287539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528448"/>
        <c:crosses val="autoZero"/>
        <c:auto val="1"/>
        <c:lblAlgn val="ctr"/>
        <c:lblOffset val="100"/>
        <c:noMultiLvlLbl val="0"/>
      </c:catAx>
      <c:valAx>
        <c:axId val="1287528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5396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6494022916474118E-2"/>
          <c:y val="0.13572405274353733"/>
          <c:w val="0.96090935526846721"/>
          <c:h val="0.68382798197525441"/>
        </c:manualLayout>
      </c:layout>
      <c:barChart>
        <c:barDir val="col"/>
        <c:grouping val="clustered"/>
        <c:varyColors val="0"/>
        <c:dLbls>
          <c:showLegendKey val="0"/>
          <c:showVal val="0"/>
          <c:showCatName val="0"/>
          <c:showSerName val="0"/>
          <c:showPercent val="0"/>
          <c:showBubbleSize val="0"/>
        </c:dLbls>
        <c:gapWidth val="219"/>
        <c:overlap val="-27"/>
        <c:axId val="1287539680"/>
        <c:axId val="1287528448"/>
      </c:barChart>
      <c:catAx>
        <c:axId val="1287539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528448"/>
        <c:crosses val="autoZero"/>
        <c:auto val="1"/>
        <c:lblAlgn val="ctr"/>
        <c:lblOffset val="100"/>
        <c:noMultiLvlLbl val="0"/>
      </c:catAx>
      <c:valAx>
        <c:axId val="1287528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5396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6494022916474118E-2"/>
          <c:y val="0.13572405274353733"/>
          <c:w val="0.96090935526846721"/>
          <c:h val="0.68382798197525441"/>
        </c:manualLayout>
      </c:layout>
      <c:barChart>
        <c:barDir val="col"/>
        <c:grouping val="clustered"/>
        <c:varyColors val="0"/>
        <c:dLbls>
          <c:showLegendKey val="0"/>
          <c:showVal val="0"/>
          <c:showCatName val="0"/>
          <c:showSerName val="0"/>
          <c:showPercent val="0"/>
          <c:showBubbleSize val="0"/>
        </c:dLbls>
        <c:gapWidth val="219"/>
        <c:overlap val="-27"/>
        <c:axId val="1287539680"/>
        <c:axId val="1287528448"/>
      </c:barChart>
      <c:catAx>
        <c:axId val="1287539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528448"/>
        <c:crosses val="autoZero"/>
        <c:auto val="1"/>
        <c:lblAlgn val="ctr"/>
        <c:lblOffset val="100"/>
        <c:noMultiLvlLbl val="0"/>
      </c:catAx>
      <c:valAx>
        <c:axId val="1287528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5396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10.png"/></Relationships>
</file>

<file path=ppt/drawings/_rels/drawing2.xml.rels><?xml version="1.0" encoding="UTF-8" standalone="yes"?>
<Relationships xmlns="http://schemas.openxmlformats.org/package/2006/relationships"><Relationship Id="rId1" Type="http://schemas.openxmlformats.org/officeDocument/2006/relationships/image" Target="../media/image11.png"/></Relationships>
</file>

<file path=ppt/drawings/_rels/drawing3.xml.rels><?xml version="1.0" encoding="UTF-8" standalone="yes"?>
<Relationships xmlns="http://schemas.openxmlformats.org/package/2006/relationships"><Relationship Id="rId1" Type="http://schemas.openxmlformats.org/officeDocument/2006/relationships/image" Target="../media/image12.png"/></Relationships>
</file>

<file path=ppt/drawings/_rels/drawing4.xml.rels><?xml version="1.0" encoding="UTF-8" standalone="yes"?>
<Relationships xmlns="http://schemas.openxmlformats.org/package/2006/relationships"><Relationship Id="rId1" Type="http://schemas.openxmlformats.org/officeDocument/2006/relationships/image" Target="../media/image13.png"/></Relationships>
</file>

<file path=ppt/drawings/drawing1.xml><?xml version="1.0" encoding="utf-8"?>
<c:userShapes xmlns:c="http://schemas.openxmlformats.org/drawingml/2006/chart">
  <cdr:relSizeAnchor xmlns:cdr="http://schemas.openxmlformats.org/drawingml/2006/chartDrawing">
    <cdr:from>
      <cdr:x>0</cdr:x>
      <cdr:y>0</cdr:y>
    </cdr:from>
    <cdr:to>
      <cdr:x>0.86047</cdr:x>
      <cdr:y>1</cdr:y>
    </cdr:to>
    <cdr:pic>
      <cdr:nvPicPr>
        <cdr:cNvPr id="2" name="chart">
          <a:extLst xmlns:a="http://schemas.openxmlformats.org/drawingml/2006/main">
            <a:ext uri="{FF2B5EF4-FFF2-40B4-BE49-F238E27FC236}">
              <a16:creationId xmlns:a16="http://schemas.microsoft.com/office/drawing/2014/main" id="{C76414EB-D23E-C89B-0E76-CB9B6747C7E4}"/>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9542857" cy="7590476"/>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0.87593</cdr:x>
      <cdr:y>1</cdr:y>
    </cdr:to>
    <cdr:pic>
      <cdr:nvPicPr>
        <cdr:cNvPr id="3" name="chart">
          <a:extLst xmlns:a="http://schemas.openxmlformats.org/drawingml/2006/main">
            <a:ext uri="{FF2B5EF4-FFF2-40B4-BE49-F238E27FC236}">
              <a16:creationId xmlns:a16="http://schemas.microsoft.com/office/drawing/2014/main" id="{D85C5D71-2F30-5FAC-AD41-FC1F72D0974B}"/>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9714286" cy="7676190"/>
        </a:xfrm>
        <a:prstGeom xmlns:a="http://schemas.openxmlformats.org/drawingml/2006/main" prst="rect">
          <a:avLst/>
        </a:prstGeom>
      </cdr:spPr>
    </cdr:pic>
  </cdr:relSizeAnchor>
</c:userShapes>
</file>

<file path=ppt/drawings/drawing3.xml><?xml version="1.0" encoding="utf-8"?>
<c:userShapes xmlns:c="http://schemas.openxmlformats.org/drawingml/2006/chart">
  <cdr:relSizeAnchor xmlns:cdr="http://schemas.openxmlformats.org/drawingml/2006/chartDrawing">
    <cdr:from>
      <cdr:x>0</cdr:x>
      <cdr:y>0</cdr:y>
    </cdr:from>
    <cdr:to>
      <cdr:x>0.8536</cdr:x>
      <cdr:y>1</cdr:y>
    </cdr:to>
    <cdr:pic>
      <cdr:nvPicPr>
        <cdr:cNvPr id="2" name="chart">
          <a:extLst xmlns:a="http://schemas.openxmlformats.org/drawingml/2006/main">
            <a:ext uri="{FF2B5EF4-FFF2-40B4-BE49-F238E27FC236}">
              <a16:creationId xmlns:a16="http://schemas.microsoft.com/office/drawing/2014/main" id="{444DA0A0-B4AD-96CF-6ACD-592090D5C66F}"/>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9466667" cy="7571428"/>
        </a:xfrm>
        <a:prstGeom xmlns:a="http://schemas.openxmlformats.org/drawingml/2006/main" prst="rect">
          <a:avLst/>
        </a:prstGeom>
      </cdr:spPr>
    </cdr:pic>
  </cdr:relSizeAnchor>
</c:userShapes>
</file>

<file path=ppt/drawings/drawing4.xml><?xml version="1.0" encoding="utf-8"?>
<c:userShapes xmlns:c="http://schemas.openxmlformats.org/drawingml/2006/chart">
  <cdr:relSizeAnchor xmlns:cdr="http://schemas.openxmlformats.org/drawingml/2006/chartDrawing">
    <cdr:from>
      <cdr:x>0</cdr:x>
      <cdr:y>0</cdr:y>
    </cdr:from>
    <cdr:to>
      <cdr:x>1</cdr:x>
      <cdr:y>1</cdr:y>
    </cdr:to>
    <cdr:pic>
      <cdr:nvPicPr>
        <cdr:cNvPr id="3" name="chart">
          <a:extLst xmlns:a="http://schemas.openxmlformats.org/drawingml/2006/main">
            <a:ext uri="{FF2B5EF4-FFF2-40B4-BE49-F238E27FC236}">
              <a16:creationId xmlns:a16="http://schemas.microsoft.com/office/drawing/2014/main" id="{EBA8B204-1511-03A6-1CF7-0A917C8F9CC6}"/>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14361905" cy="6914286"/>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12/11/2022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12/11/2022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2440328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t>Data Visualization</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endParaRPr lang="en-US" dirty="0"/>
          </a:p>
          <a:p>
            <a:r>
              <a:rPr lang="en-US" dirty="0"/>
              <a:t>Submitted by :</a:t>
            </a:r>
          </a:p>
          <a:p>
            <a:r>
              <a:rPr lang="en-US" dirty="0"/>
              <a:t>Shreya Singh</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br>
              <a:rPr lang="en-US" dirty="0"/>
            </a:br>
            <a:endParaRPr lang="en-US" dirty="0"/>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endParaRPr lang="en-US" dirty="0"/>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dirty="0"/>
              <a:t>December, 6 2022  SJSU</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Tree>
    <p:extLst>
      <p:ext uri="{BB962C8B-B14F-4D97-AF65-F5344CB8AC3E}">
        <p14:creationId xmlns:p14="http://schemas.microsoft.com/office/powerpoint/2010/main" val="324779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Table of Contents</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r>
              <a:rPr lang="en-US"/>
              <a:t>Data Source</a:t>
            </a:r>
            <a:endParaRPr lang="en-US" dirty="0"/>
          </a:p>
          <a:p>
            <a:r>
              <a:rPr lang="en-US" dirty="0"/>
              <a:t>Purpose</a:t>
            </a:r>
          </a:p>
          <a:p>
            <a:r>
              <a:rPr lang="en-US" dirty="0"/>
              <a:t>Tableau Story</a:t>
            </a:r>
          </a:p>
          <a:p>
            <a:endParaRPr lang="en-US" dirty="0"/>
          </a:p>
          <a:p>
            <a:endParaRPr lang="en-US" dirty="0"/>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endParaRPr lang="en-US" dirty="0"/>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Aid Worker Security </a:t>
            </a:r>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Autofit/>
          </a:bodyPr>
          <a:lstStyle/>
          <a:p>
            <a:pPr marL="0" indent="0" algn="r">
              <a:buNone/>
            </a:pPr>
            <a:r>
              <a:rPr lang="en-US" sz="1600" dirty="0">
                <a:solidFill>
                  <a:schemeClr val="tx1"/>
                </a:solidFill>
              </a:rPr>
              <a:t>AWSD-</a:t>
            </a:r>
            <a:r>
              <a:rPr lang="en-US" sz="1600" dirty="0">
                <a:solidFill>
                  <a:schemeClr val="tx1"/>
                </a:solidFill>
                <a:effectLst/>
                <a:latin typeface="Tableau Book"/>
              </a:rPr>
              <a:t> The Aid Worker Security Database (AWSD) records major   	incidents of violence against aid workers, with incident reports 	from 1997 through the present. Initiated in 2005, to date the 	AWSD remains the sole comprehensive global source of this 	data, providing the evidence base for analysis of the changing security environment for civilian aid operations.</a:t>
            </a:r>
            <a:endParaRPr lang="en-US" sz="1600" dirty="0">
              <a:solidFill>
                <a:schemeClr val="tx1"/>
              </a:solidFill>
              <a:effectLst/>
            </a:endParaRPr>
          </a:p>
          <a:p>
            <a:br>
              <a:rPr lang="en-US" sz="1600" dirty="0">
                <a:solidFill>
                  <a:schemeClr val="tx1"/>
                </a:solidFill>
                <a:effectLst/>
                <a:latin typeface="Tableau Book"/>
              </a:rPr>
            </a:br>
            <a:endParaRPr lang="en-US" sz="1600" dirty="0">
              <a:solidFill>
                <a:schemeClr val="tx1"/>
              </a:solidFill>
            </a:endParaRPr>
          </a:p>
        </p:txBody>
      </p:sp>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Purpose</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Autofit/>
          </a:bodyPr>
          <a:lstStyle/>
          <a:p>
            <a:pPr marL="0" indent="0" algn="r">
              <a:buNone/>
            </a:pPr>
            <a:r>
              <a:rPr lang="en-US" sz="1400" b="0" i="0" dirty="0">
                <a:solidFill>
                  <a:schemeClr val="tx1"/>
                </a:solidFill>
                <a:effectLst/>
                <a:latin typeface="Source Sans Pro" panose="020B0503030403020204" pitchFamily="34" charset="0"/>
              </a:rPr>
              <a:t>High insecurity for aid workers can significantly reduce access to a needy population and limit both the amount and quality of aid provided. To better understand and measure this serious implication of aid worker attacks, the research team is therefore increasing documentation of the impacts this insecurity It would help govt officials and NGOs to ensure the security of the aid workers working for the humanitarian grounds</a:t>
            </a:r>
            <a:r>
              <a:rPr lang="en-US" sz="1400" dirty="0">
                <a:solidFill>
                  <a:schemeClr val="tx1"/>
                </a:solidFill>
                <a:effectLst/>
                <a:latin typeface="Tableau Book"/>
              </a:rPr>
              <a:t>.</a:t>
            </a:r>
            <a:endParaRPr lang="en-US" sz="1400" dirty="0">
              <a:solidFill>
                <a:schemeClr val="tx1"/>
              </a:solidFill>
              <a:effectLst/>
            </a:endParaRPr>
          </a:p>
          <a:p>
            <a:br>
              <a:rPr lang="en-US" sz="1400" dirty="0">
                <a:solidFill>
                  <a:schemeClr val="tx1"/>
                </a:solidFill>
                <a:effectLst/>
                <a:latin typeface="Tableau Book"/>
              </a:rPr>
            </a:br>
            <a:endParaRPr lang="en-US" sz="1400" dirty="0">
              <a:solidFill>
                <a:schemeClr val="tx1"/>
              </a:solidFill>
            </a:endParaRPr>
          </a:p>
        </p:txBody>
      </p:sp>
      <p:sp>
        <p:nvSpPr>
          <p:cNvPr id="3" name="Picture Placeholder 2">
            <a:extLst>
              <a:ext uri="{FF2B5EF4-FFF2-40B4-BE49-F238E27FC236}">
                <a16:creationId xmlns:a16="http://schemas.microsoft.com/office/drawing/2014/main" id="{32909B03-5331-F18F-9806-836784BDDE60}"/>
              </a:ext>
            </a:extLst>
          </p:cNvPr>
          <p:cNvSpPr>
            <a:spLocks noGrp="1"/>
          </p:cNvSpPr>
          <p:nvPr>
            <p:ph type="pic" sz="quarter" idx="15"/>
          </p:nvPr>
        </p:nvSpPr>
        <p:spPr/>
      </p:sp>
      <p:sp>
        <p:nvSpPr>
          <p:cNvPr id="8" name="Picture Placeholder 7">
            <a:extLst>
              <a:ext uri="{FF2B5EF4-FFF2-40B4-BE49-F238E27FC236}">
                <a16:creationId xmlns:a16="http://schemas.microsoft.com/office/drawing/2014/main" id="{C06CEA47-2BB5-217E-9209-839C0A88D78D}"/>
              </a:ext>
            </a:extLst>
          </p:cNvPr>
          <p:cNvSpPr>
            <a:spLocks noGrp="1"/>
          </p:cNvSpPr>
          <p:nvPr>
            <p:ph type="pic" sz="quarter" idx="14"/>
          </p:nvPr>
        </p:nvSpPr>
        <p:spPr/>
      </p:sp>
      <p:pic>
        <p:nvPicPr>
          <p:cNvPr id="16" name="Picture Placeholder 15" descr="A picture containing outdoor&#10;&#10;Description automatically generated">
            <a:extLst>
              <a:ext uri="{FF2B5EF4-FFF2-40B4-BE49-F238E27FC236}">
                <a16:creationId xmlns:a16="http://schemas.microsoft.com/office/drawing/2014/main" id="{270B693F-BFD6-5700-B1F2-6C6EB0BA408F}"/>
              </a:ext>
            </a:extLst>
          </p:cNvPr>
          <p:cNvPicPr>
            <a:picLocks noGrp="1" noChangeAspect="1"/>
          </p:cNvPicPr>
          <p:nvPr>
            <p:ph type="pic" sz="quarter" idx="13"/>
          </p:nvPr>
        </p:nvPicPr>
        <p:blipFill>
          <a:blip r:embed="rId3"/>
          <a:srcRect l="25738" r="25738"/>
          <a:stretch>
            <a:fillRect/>
          </a:stretch>
        </p:blipFill>
        <p:spPr>
          <a:xfrm>
            <a:off x="2133388" y="0"/>
            <a:ext cx="7425392" cy="4070147"/>
          </a:xfrm>
        </p:spPr>
      </p:pic>
    </p:spTree>
    <p:extLst>
      <p:ext uri="{BB962C8B-B14F-4D97-AF65-F5344CB8AC3E}">
        <p14:creationId xmlns:p14="http://schemas.microsoft.com/office/powerpoint/2010/main" val="2691660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1332000"/>
          </a:xfrm>
        </p:spPr>
        <p:txBody>
          <a:bodyPr/>
          <a:lstStyle/>
          <a:p>
            <a:r>
              <a:rPr lang="en-US" sz="2800" dirty="0"/>
              <a:t>No of incidents recorded over the years and the top-most countries recorded these incidents</a:t>
            </a:r>
          </a:p>
        </p:txBody>
      </p:sp>
      <p:graphicFrame>
        <p:nvGraphicFramePr>
          <p:cNvPr id="11" name="Content Placeholder 10" descr="Bar Chart Placeholder ">
            <a:extLst>
              <a:ext uri="{FF2B5EF4-FFF2-40B4-BE49-F238E27FC236}">
                <a16:creationId xmlns:a16="http://schemas.microsoft.com/office/drawing/2014/main" id="{E4A6D503-95F0-4FD3-86D4-D1170C6E2B64}"/>
              </a:ext>
            </a:extLst>
          </p:cNvPr>
          <p:cNvGraphicFramePr>
            <a:graphicFrameLocks noGrp="1"/>
          </p:cNvGraphicFramePr>
          <p:nvPr>
            <p:ph idx="1"/>
            <p:extLst>
              <p:ext uri="{D42A27DB-BD31-4B8C-83A1-F6EECF244321}">
                <p14:modId xmlns:p14="http://schemas.microsoft.com/office/powerpoint/2010/main" val="2712989694"/>
              </p:ext>
            </p:extLst>
          </p:nvPr>
        </p:nvGraphicFramePr>
        <p:xfrm>
          <a:off x="550863" y="1381125"/>
          <a:ext cx="11090275" cy="4711700"/>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Tree>
    <p:extLst>
      <p:ext uri="{BB962C8B-B14F-4D97-AF65-F5344CB8AC3E}">
        <p14:creationId xmlns:p14="http://schemas.microsoft.com/office/powerpoint/2010/main" val="3740286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1332000"/>
          </a:xfrm>
        </p:spPr>
        <p:txBody>
          <a:bodyPr/>
          <a:lstStyle/>
          <a:p>
            <a:r>
              <a:rPr lang="en-US" sz="2800" dirty="0"/>
              <a:t>Attack Context , types of incidents , and its distribution.</a:t>
            </a:r>
          </a:p>
        </p:txBody>
      </p:sp>
      <p:graphicFrame>
        <p:nvGraphicFramePr>
          <p:cNvPr id="11" name="Content Placeholder 10" descr="Bar Chart Placeholder ">
            <a:extLst>
              <a:ext uri="{FF2B5EF4-FFF2-40B4-BE49-F238E27FC236}">
                <a16:creationId xmlns:a16="http://schemas.microsoft.com/office/drawing/2014/main" id="{E4A6D503-95F0-4FD3-86D4-D1170C6E2B64}"/>
              </a:ext>
            </a:extLst>
          </p:cNvPr>
          <p:cNvGraphicFramePr>
            <a:graphicFrameLocks noGrp="1"/>
          </p:cNvGraphicFramePr>
          <p:nvPr>
            <p:ph idx="1"/>
            <p:extLst>
              <p:ext uri="{D42A27DB-BD31-4B8C-83A1-F6EECF244321}">
                <p14:modId xmlns:p14="http://schemas.microsoft.com/office/powerpoint/2010/main" val="1635855462"/>
              </p:ext>
            </p:extLst>
          </p:nvPr>
        </p:nvGraphicFramePr>
        <p:xfrm>
          <a:off x="550863" y="1381125"/>
          <a:ext cx="11090275" cy="4711700"/>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Tree>
    <p:extLst>
      <p:ext uri="{BB962C8B-B14F-4D97-AF65-F5344CB8AC3E}">
        <p14:creationId xmlns:p14="http://schemas.microsoft.com/office/powerpoint/2010/main" val="769592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1332000"/>
          </a:xfrm>
        </p:spPr>
        <p:txBody>
          <a:bodyPr/>
          <a:lstStyle/>
          <a:p>
            <a:r>
              <a:rPr lang="en-US" sz="2800" dirty="0"/>
              <a:t>On a click- changes the numbers , resulting in change in the visualization !!!!!</a:t>
            </a:r>
            <a:br>
              <a:rPr lang="en-US" sz="2800" dirty="0"/>
            </a:br>
            <a:endParaRPr lang="en-US" sz="2800" dirty="0"/>
          </a:p>
        </p:txBody>
      </p:sp>
      <p:graphicFrame>
        <p:nvGraphicFramePr>
          <p:cNvPr id="11" name="Content Placeholder 10" descr="Bar Chart Placeholder ">
            <a:extLst>
              <a:ext uri="{FF2B5EF4-FFF2-40B4-BE49-F238E27FC236}">
                <a16:creationId xmlns:a16="http://schemas.microsoft.com/office/drawing/2014/main" id="{E4A6D503-95F0-4FD3-86D4-D1170C6E2B64}"/>
              </a:ext>
            </a:extLst>
          </p:cNvPr>
          <p:cNvGraphicFramePr>
            <a:graphicFrameLocks noGrp="1"/>
          </p:cNvGraphicFramePr>
          <p:nvPr>
            <p:ph idx="1"/>
            <p:extLst>
              <p:ext uri="{D42A27DB-BD31-4B8C-83A1-F6EECF244321}">
                <p14:modId xmlns:p14="http://schemas.microsoft.com/office/powerpoint/2010/main" val="2658466928"/>
              </p:ext>
            </p:extLst>
          </p:nvPr>
        </p:nvGraphicFramePr>
        <p:xfrm>
          <a:off x="550863" y="1381125"/>
          <a:ext cx="11090275" cy="4711700"/>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spTree>
    <p:extLst>
      <p:ext uri="{BB962C8B-B14F-4D97-AF65-F5344CB8AC3E}">
        <p14:creationId xmlns:p14="http://schemas.microsoft.com/office/powerpoint/2010/main" val="1433591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1332000"/>
          </a:xfrm>
        </p:spPr>
        <p:txBody>
          <a:bodyPr/>
          <a:lstStyle/>
          <a:p>
            <a:r>
              <a:rPr lang="en-US" sz="2800" dirty="0"/>
              <a:t>On a click- changes the numbers , resulting in change in the visualization !!!!!</a:t>
            </a:r>
            <a:br>
              <a:rPr lang="en-US" sz="2800" dirty="0"/>
            </a:br>
            <a:endParaRPr lang="en-US" sz="2800" dirty="0"/>
          </a:p>
        </p:txBody>
      </p:sp>
      <p:graphicFrame>
        <p:nvGraphicFramePr>
          <p:cNvPr id="11" name="Content Placeholder 10" descr="Bar Chart Placeholder ">
            <a:extLst>
              <a:ext uri="{FF2B5EF4-FFF2-40B4-BE49-F238E27FC236}">
                <a16:creationId xmlns:a16="http://schemas.microsoft.com/office/drawing/2014/main" id="{E4A6D503-95F0-4FD3-86D4-D1170C6E2B64}"/>
              </a:ext>
            </a:extLst>
          </p:cNvPr>
          <p:cNvGraphicFramePr>
            <a:graphicFrameLocks noGrp="1"/>
          </p:cNvGraphicFramePr>
          <p:nvPr>
            <p:ph idx="1"/>
            <p:extLst>
              <p:ext uri="{D42A27DB-BD31-4B8C-83A1-F6EECF244321}">
                <p14:modId xmlns:p14="http://schemas.microsoft.com/office/powerpoint/2010/main" val="3518950985"/>
              </p:ext>
            </p:extLst>
          </p:nvPr>
        </p:nvGraphicFramePr>
        <p:xfrm>
          <a:off x="550863" y="1381125"/>
          <a:ext cx="11090275" cy="4711700"/>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Tree>
    <p:extLst>
      <p:ext uri="{BB962C8B-B14F-4D97-AF65-F5344CB8AC3E}">
        <p14:creationId xmlns:p14="http://schemas.microsoft.com/office/powerpoint/2010/main" val="2121085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sz="1100" dirty="0"/>
              <a:t>References:</a:t>
            </a:r>
            <a:br>
              <a:rPr lang="en-US" sz="1100" dirty="0"/>
            </a:br>
            <a:r>
              <a:rPr lang="en-US" sz="1100" dirty="0"/>
              <a:t>Inspiration from </a:t>
            </a:r>
            <a:br>
              <a:rPr lang="en-US" sz="1100" dirty="0"/>
            </a:br>
            <a:r>
              <a:rPr lang="en-US" sz="1100" dirty="0"/>
              <a:t>Lani He</a:t>
            </a:r>
            <a:br>
              <a:rPr lang="en-US" sz="1100" dirty="0"/>
            </a:br>
            <a:r>
              <a:rPr lang="en-US" sz="1100" dirty="0"/>
              <a:t>Data Downloaded from : https://aidworkersecurity.org/</a:t>
            </a:r>
            <a:br>
              <a:rPr lang="en-US" sz="1100" dirty="0"/>
            </a:br>
            <a:br>
              <a:rPr lang="en-US" sz="2400" dirty="0"/>
            </a:br>
            <a:endParaRPr lang="en-US" sz="2400" dirty="0"/>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fontScale="85000" lnSpcReduction="20000"/>
          </a:bodyPr>
          <a:lstStyle/>
          <a:p>
            <a:r>
              <a:rPr lang="en-US" dirty="0"/>
              <a:t>Data Visualization , it just not represents the data , it can act as a tool which brings awareness among many who don’t understand data / technical terms.</a:t>
            </a:r>
          </a:p>
          <a:p>
            <a:r>
              <a:rPr lang="en-US" dirty="0"/>
              <a:t>We have a saying : Pen is mightier than the sword , data visualization is one a kind!!!!</a:t>
            </a:r>
          </a:p>
          <a:p>
            <a:endParaRPr lang="en-US" dirty="0"/>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Tree>
    <p:extLst>
      <p:ext uri="{BB962C8B-B14F-4D97-AF65-F5344CB8AC3E}">
        <p14:creationId xmlns:p14="http://schemas.microsoft.com/office/powerpoint/2010/main" val="3521561301"/>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{B921A1AA-20C1-44B1-A054-DA6040B0A3C7}tf33713516_win32</Template>
  <TotalTime>74</TotalTime>
  <Words>337</Words>
  <Application>Microsoft Office PowerPoint</Application>
  <PresentationFormat>Widescreen</PresentationFormat>
  <Paragraphs>47</Paragraphs>
  <Slides>10</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Gill Sans MT</vt:lpstr>
      <vt:lpstr>Source Sans Pro</vt:lpstr>
      <vt:lpstr>Tableau Book</vt:lpstr>
      <vt:lpstr>Walbaum Display</vt:lpstr>
      <vt:lpstr>3DFloatVTI</vt:lpstr>
      <vt:lpstr>Data Visualization</vt:lpstr>
      <vt:lpstr>Table of Contents</vt:lpstr>
      <vt:lpstr>Aid Worker Security </vt:lpstr>
      <vt:lpstr>Purpose</vt:lpstr>
      <vt:lpstr>No of incidents recorded over the years and the top-most countries recorded these incidents</vt:lpstr>
      <vt:lpstr>Attack Context , types of incidents , and its distribution.</vt:lpstr>
      <vt:lpstr>On a click- changes the numbers , resulting in change in the visualization !!!!! </vt:lpstr>
      <vt:lpstr>On a click- changes the numbers , resulting in change in the visualization !!!!! </vt:lpstr>
      <vt:lpstr>References: Inspiration from  Lani He Data Downloaded from : https://aidworkersecurity.org/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FNU LNU</dc:creator>
  <cp:lastModifiedBy>FNU LNU</cp:lastModifiedBy>
  <cp:revision>4</cp:revision>
  <dcterms:created xsi:type="dcterms:W3CDTF">2022-12-06T23:30:35Z</dcterms:created>
  <dcterms:modified xsi:type="dcterms:W3CDTF">2022-12-12T03:24:53Z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2022-12-07T00:20:41Z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3a15896f-2180-483a-ba40-245177ea6abb</vt:lpwstr>
  </property>
  <property fmtid="{D5CDD505-2E9C-101B-9397-08002B2CF9AE}" pid="8" name="MSIP_Label_defa4170-0d19-0005-0004-bc88714345d2_ActionId">
    <vt:lpwstr>a06eac92-d7c4-4d06-bca8-6bec9efaba36</vt:lpwstr>
  </property>
  <property fmtid="{D5CDD505-2E9C-101B-9397-08002B2CF9AE}" pid="9" name="MSIP_Label_defa4170-0d19-0005-0004-bc88714345d2_ContentBits">
    <vt:lpwstr>0</vt:lpwstr>
  </property>
</Properties>
</file>